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8" r:id="rId9"/>
    <p:sldId id="260" r:id="rId10"/>
    <p:sldId id="261" r:id="rId11"/>
    <p:sldId id="262" r:id="rId12"/>
    <p:sldId id="263" r:id="rId13"/>
    <p:sldId id="264" r:id="rId14"/>
    <p:sldId id="266" r:id="rId15"/>
    <p:sldId id="268" r:id="rId16"/>
    <p:sldId id="269" r:id="rId17"/>
    <p:sldId id="270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2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7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4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6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9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1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5FFD3B5-7EC8-440B-BA24-EE9DEBB848F5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3D88D7-B496-4160-AC64-9197A15E8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842" y="3010829"/>
            <a:ext cx="8767860" cy="66349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</a:t>
            </a:r>
            <a:r>
              <a:rPr lang="en-US" sz="4000" dirty="0" smtClean="0"/>
              <a:t>VII </a:t>
            </a:r>
            <a:r>
              <a:rPr lang="ru-RU" sz="4000" dirty="0"/>
              <a:t>и </a:t>
            </a:r>
            <a:r>
              <a:rPr lang="en-US" sz="4000" dirty="0" smtClean="0"/>
              <a:t>VIII</a:t>
            </a:r>
            <a:r>
              <a:rPr lang="ru-RU" sz="4000" dirty="0" smtClean="0"/>
              <a:t> </a:t>
            </a:r>
            <a:r>
              <a:rPr lang="ru-RU" sz="4000" dirty="0"/>
              <a:t>пара ЧМН</a:t>
            </a:r>
          </a:p>
        </p:txBody>
      </p:sp>
    </p:spTree>
    <p:extLst>
      <p:ext uri="{BB962C8B-B14F-4D97-AF65-F5344CB8AC3E}">
        <p14:creationId xmlns:p14="http://schemas.microsoft.com/office/powerpoint/2010/main" val="42295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univer.com/Medical/Anatom/Img/licevoi_nerv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04" y="236112"/>
            <a:ext cx="9627707" cy="63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натомия: Лицевой нерв (VII пара, 7 пара черепных нервов), n. facialis (n. intermediofacial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64" y="235685"/>
            <a:ext cx="10171026" cy="63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univer.com/Medical/Anatom/Img/licevoi_nerv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11" y="220829"/>
            <a:ext cx="8812530" cy="64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univer.com/Medical/Anatom/Img/licevoi_nerv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" y="240030"/>
            <a:ext cx="11140738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univer.com/Medical/Anatom/Img/licevoi_nerv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42" y="236459"/>
            <a:ext cx="9423322" cy="63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eduniver.com/Medical/Anatom/Img/licevoi_nerv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83" y="242966"/>
            <a:ext cx="4862473" cy="63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duniver.com/Medical/Anatom/Img/licevoi_nerv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04" y="252257"/>
            <a:ext cx="4923528" cy="63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duniver.com/Medical/Anatom/Img/licevoi_nerv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6" y="224962"/>
            <a:ext cx="5481483" cy="63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VIII </a:t>
            </a:r>
            <a:r>
              <a:rPr lang="ru-RU" dirty="0" smtClean="0"/>
              <a:t>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Преддверно-улитковый </a:t>
            </a:r>
            <a:r>
              <a:rPr lang="ru-RU" sz="2000" dirty="0"/>
              <a:t>нерв.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Он </a:t>
            </a:r>
            <a:r>
              <a:rPr lang="ru-RU" sz="2000" dirty="0"/>
              <a:t>включает вестибулярный и </a:t>
            </a:r>
            <a:r>
              <a:rPr lang="ru-RU" sz="2000" dirty="0" err="1"/>
              <a:t>кохлеарные</a:t>
            </a:r>
            <a:r>
              <a:rPr lang="ru-RU" sz="2000" dirty="0"/>
              <a:t> проводники, участвуя в обеспечении функционирования соответствующих анализаторов.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Вестибулярная </a:t>
            </a:r>
            <a:r>
              <a:rPr lang="ru-RU" sz="2000" dirty="0"/>
              <a:t>часть обеспечивает оценку линейных и угловых ускорений.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Рецепторный </a:t>
            </a:r>
            <a:r>
              <a:rPr lang="ru-RU" sz="2000" dirty="0"/>
              <a:t>отдел представляют собой волосковые клетки, которые находятся в ампулах полукружных каналов и мешочках перепончатого лабиринта, расположенного в пирамидках височных костей.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образовании вестибулярной порции нерва принимают участие аксоны клеток </a:t>
            </a:r>
            <a:r>
              <a:rPr lang="ru-RU" sz="2000" dirty="0" err="1"/>
              <a:t>преддверного</a:t>
            </a:r>
            <a:r>
              <a:rPr lang="ru-RU" sz="2000" dirty="0"/>
              <a:t> узла (ганглия </a:t>
            </a:r>
            <a:r>
              <a:rPr lang="ru-RU" sz="2000" dirty="0" err="1"/>
              <a:t>Скарпа</a:t>
            </a:r>
            <a:r>
              <a:rPr lang="ru-RU" sz="2000" dirty="0"/>
              <a:t>), находящегося во внутреннем слуховом проходе. Дендриты образуют </a:t>
            </a:r>
            <a:r>
              <a:rPr lang="ru-RU" sz="2000" dirty="0" err="1"/>
              <a:t>синаптический</a:t>
            </a:r>
            <a:r>
              <a:rPr lang="ru-RU" sz="2000" dirty="0"/>
              <a:t> контакт с волосковыми клетками вестибулярного рецептора и </a:t>
            </a:r>
            <a:r>
              <a:rPr lang="ru-RU" sz="2000" dirty="0" err="1"/>
              <a:t>отолитова</a:t>
            </a:r>
            <a:r>
              <a:rPr lang="ru-RU" sz="2000" dirty="0"/>
              <a:t> аппарата.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1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976" y="931127"/>
            <a:ext cx="10342756" cy="51128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После выхода из внутреннего слухового прохода собственно вестибулярная порция проникает в ствол мозга на границе между мостом мозга и продолговатым мозгом (мостомозжечковый треугольник).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После </a:t>
            </a:r>
            <a:r>
              <a:rPr lang="ru-RU" dirty="0"/>
              <a:t>этого волокна разделяются на восходящие и нисходящие.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Восходящий </a:t>
            </a:r>
            <a:r>
              <a:rPr lang="ru-RU" dirty="0"/>
              <a:t>пучок достигает верхнего вестибулярного ядра (ядро Бехтерева) и ядром шатра мозжечка.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Волокна</a:t>
            </a:r>
            <a:r>
              <a:rPr lang="ru-RU" dirty="0"/>
              <a:t>, которые направляются вниз, достигают нижнего вестибулярного ядра (ядра </a:t>
            </a:r>
            <a:r>
              <a:rPr lang="ru-RU" dirty="0" smtClean="0"/>
              <a:t> </a:t>
            </a:r>
            <a:r>
              <a:rPr lang="ru-RU" dirty="0"/>
              <a:t>Роллера), медиального ядра (ядра </a:t>
            </a:r>
            <a:r>
              <a:rPr lang="ru-RU" dirty="0" err="1"/>
              <a:t>Швальбе</a:t>
            </a:r>
            <a:r>
              <a:rPr lang="ru-RU" dirty="0"/>
              <a:t>) и латерального ядра (ядра </a:t>
            </a:r>
            <a:r>
              <a:rPr lang="ru-RU" dirty="0" err="1"/>
              <a:t>Дейтерса</a:t>
            </a:r>
            <a:r>
              <a:rPr lang="ru-RU" dirty="0"/>
              <a:t>). От латерального ядра берет начало преддверно-спинномозговой путь, направляющийся в составе бокового канатика спинного мозга к </a:t>
            </a:r>
            <a:r>
              <a:rPr lang="ru-RU" dirty="0" err="1"/>
              <a:t>мотонейронам</a:t>
            </a:r>
            <a:r>
              <a:rPr lang="ru-RU" dirty="0"/>
              <a:t> передних рогов. Другая часть волокон из этого ядра формирует </a:t>
            </a:r>
            <a:r>
              <a:rPr lang="ru-RU" dirty="0" err="1"/>
              <a:t>синаптические</a:t>
            </a:r>
            <a:r>
              <a:rPr lang="ru-RU" dirty="0"/>
              <a:t> контакты с ядрами глазодвигательных нервов. От медиального ядра также отходят волокна к ядрам, обеспечивающим сокращение наружных мышц глаза и к ядру отводящего нерва. Переднее ядро контактирует с ядрами глазодвигательного нерва на одной стороне. Этими путями осуществляется передача вестибулярной </a:t>
            </a:r>
            <a:r>
              <a:rPr lang="ru-RU" dirty="0" err="1"/>
              <a:t>импульсации</a:t>
            </a:r>
            <a:r>
              <a:rPr lang="ru-RU" dirty="0"/>
              <a:t> к наружным мышцам глаза.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Имеются </a:t>
            </a:r>
            <a:r>
              <a:rPr lang="ru-RU" dirty="0"/>
              <a:t>многочисленные связи между вестибулярными ядрами и мозжечком, сетчатым образованием в стволе мозга. Таким образом осуществляется интеграция вестибулярной </a:t>
            </a:r>
            <a:r>
              <a:rPr lang="ru-RU" dirty="0" err="1"/>
              <a:t>импульсации</a:t>
            </a:r>
            <a:r>
              <a:rPr lang="ru-RU" dirty="0"/>
              <a:t> с наружными мышцами глаза, мозжечком, спинным мозгом.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95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8117"/>
          </a:xfrm>
        </p:spPr>
        <p:txBody>
          <a:bodyPr/>
          <a:lstStyle/>
          <a:p>
            <a:r>
              <a:rPr lang="ru-RU" dirty="0"/>
              <a:t>VII </a:t>
            </a:r>
            <a:r>
              <a:rPr lang="ru-RU" dirty="0" smtClean="0"/>
              <a:t>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61532"/>
            <a:ext cx="9872871" cy="44344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/>
              <a:t>Лицевой </a:t>
            </a:r>
            <a:r>
              <a:rPr lang="ru-RU" sz="2000" dirty="0"/>
              <a:t>нерв </a:t>
            </a:r>
            <a:r>
              <a:rPr lang="ru-RU" sz="2000" dirty="0" smtClean="0"/>
              <a:t>смешанный</a:t>
            </a:r>
            <a:r>
              <a:rPr lang="ru-RU" sz="2000" dirty="0"/>
              <a:t>, в своем составе имеет большую часть - двигательную. Она осуществляет иннервацию мимической мускулатуры и ряда других мышц. </a:t>
            </a: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/>
              <a:t>К </a:t>
            </a:r>
            <a:r>
              <a:rPr lang="ru-RU" sz="2000" dirty="0"/>
              <a:t>ним </a:t>
            </a:r>
            <a:r>
              <a:rPr lang="ru-RU" sz="2000" dirty="0" smtClean="0"/>
              <a:t>относятся: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круговая </a:t>
            </a:r>
            <a:r>
              <a:rPr lang="ru-RU" sz="2000" dirty="0"/>
              <a:t>мышца </a:t>
            </a:r>
            <a:r>
              <a:rPr lang="ru-RU" sz="2000" dirty="0" smtClean="0"/>
              <a:t>рта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затылочная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шилоподъязычная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заднее </a:t>
            </a:r>
            <a:r>
              <a:rPr lang="ru-RU" sz="2000" dirty="0"/>
              <a:t>брюшко двубрюшной </a:t>
            </a:r>
            <a:r>
              <a:rPr lang="ru-RU" sz="2000" dirty="0" smtClean="0"/>
              <a:t>мышцы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подкожная </a:t>
            </a:r>
            <a:r>
              <a:rPr lang="ru-RU" sz="2000" dirty="0"/>
              <a:t>мышца </a:t>
            </a:r>
            <a:r>
              <a:rPr lang="ru-RU" sz="2000" dirty="0" smtClean="0"/>
              <a:t>шеи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87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Наиболее </a:t>
            </a:r>
            <a:r>
              <a:rPr lang="ru-RU" dirty="0"/>
              <a:t>частым проявлением нарушенной функции вестибулярного нерва является </a:t>
            </a:r>
            <a:r>
              <a:rPr lang="ru-RU" b="1" i="1" dirty="0"/>
              <a:t>головокружение</a:t>
            </a:r>
            <a:r>
              <a:rPr lang="ru-RU" dirty="0"/>
              <a:t>, которое воспринимается пациентами как иллюзия движения окружающих предметов по часовой стрелке или противоположного направления. Также проявлением нарушенной функции этого нерва является нистагм, нарушение равновесия и координации – вестибулярной атаксией.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47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20" y="1198756"/>
            <a:ext cx="10298151" cy="456642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/>
              <a:t>Улитковая часть преддверно-улиткового нерва </a:t>
            </a:r>
            <a:r>
              <a:rPr lang="ru-RU" dirty="0"/>
              <a:t>обеспечивает функцию звуковосприятия. Звуковые колебания преобразуются в электрический импульс в рецепторах спирального органа, к которым подходят дендриты спирального ганглия. Аксоны идут совместно с вестибулярным нервом через мостомозжечковый треугольник, проникают в ствол мозга </a:t>
            </a:r>
            <a:r>
              <a:rPr lang="ru-RU" dirty="0" err="1"/>
              <a:t>латеральнее</a:t>
            </a:r>
            <a:r>
              <a:rPr lang="ru-RU" dirty="0"/>
              <a:t> от олив. Здесь они заканчиваются в вентральном и дорсальном слуховых ядрах. От вентрального ядра отходящие волокна разделяются на два пучка. Большинство переходят на противоположную сторону и заканчиваются в медиальном добавочном оливном ядре и трапециевидном теле. Другая часть заканчивается у аналогичных образований на своей стороне. Также имеются связи с нижними холмиками крыши среднего мозга и медиальным </a:t>
            </a:r>
            <a:r>
              <a:rPr lang="ru-RU" dirty="0" smtClean="0"/>
              <a:t> </a:t>
            </a:r>
            <a:r>
              <a:rPr lang="ru-RU" dirty="0"/>
              <a:t>коленчатым телом. Аксоны, берущие начало от заднего ядра, переходят на противоположную сторону через срединную борозду и часть этих волокон остается на своей стороне. В последующем, они проходят совместно с волокнами латеральной петли, контактируют с нейронами нижних холмиков крыши среднего мозга и медиального коленчатого тела. Далее аксоны проходят в составе задней ножки внутренней капсулы и заканчиваются в височной поперечной извилине – извилина </a:t>
            </a:r>
            <a:r>
              <a:rPr lang="ru-RU" dirty="0" err="1"/>
              <a:t>Гешля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36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i="1" dirty="0"/>
              <a:t>Оценка функции преддверно-улиткового нерва</a:t>
            </a:r>
            <a:r>
              <a:rPr lang="ru-RU" dirty="0"/>
              <a:t> осуществляется клиническими и инструментальными методами.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Симптомами </a:t>
            </a:r>
            <a:r>
              <a:rPr lang="ru-RU" dirty="0"/>
              <a:t>нарушения функции вестибулярной порции является </a:t>
            </a:r>
            <a:r>
              <a:rPr lang="ru-RU" b="1" u="sng" dirty="0"/>
              <a:t>системное головокружение</a:t>
            </a:r>
            <a:r>
              <a:rPr lang="ru-RU" dirty="0"/>
              <a:t>, которое возникает при патологических изменениях от рецепторного отдела до конечных корковых зон.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У </a:t>
            </a:r>
            <a:r>
              <a:rPr lang="ru-RU" dirty="0"/>
              <a:t>этих пациентов отмечается нистагм, нарушение координации и равновесия. Все эти симптомы - проявление </a:t>
            </a:r>
            <a:r>
              <a:rPr lang="ru-RU" u="sng" dirty="0"/>
              <a:t>вестибулярной атаксии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26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244" y="1321419"/>
            <a:ext cx="9872871" cy="40386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Инструментальное </a:t>
            </a:r>
            <a:r>
              <a:rPr lang="ru-RU" b="1" i="1" dirty="0"/>
              <a:t>исследование </a:t>
            </a:r>
            <a:r>
              <a:rPr lang="ru-RU" dirty="0"/>
              <a:t>вестибулярной части нерва направлено на возбуждение определенных вестибулярных рецепторов.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Для </a:t>
            </a:r>
            <a:r>
              <a:rPr lang="ru-RU" dirty="0"/>
              <a:t>этого применяются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температурные </a:t>
            </a:r>
            <a:r>
              <a:rPr lang="ru-RU" dirty="0"/>
              <a:t>воздействия (орошение наружного слухового прохода теплой или холодной водой),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вращение </a:t>
            </a:r>
            <a:r>
              <a:rPr lang="ru-RU" dirty="0"/>
              <a:t>обследуемого пациента в кресле Бараньи при наклоненной вперед голове (происходит стимуляция одного из полукружных каналов).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Гальваническое </a:t>
            </a:r>
            <a:r>
              <a:rPr lang="ru-RU" dirty="0"/>
              <a:t>воздействие также является стимулятором полукружных каналов.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При </a:t>
            </a:r>
            <a:r>
              <a:rPr lang="ru-RU" dirty="0"/>
              <a:t>выполнении указанных проб обращают внимание на возникновение нистагма и его направление, направление отклонения туловища и конечностей.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16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864" y="524108"/>
            <a:ext cx="11195824" cy="606626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i="1" dirty="0"/>
              <a:t>При исследовании слуховой функции </a:t>
            </a:r>
            <a:r>
              <a:rPr lang="ru-RU" dirty="0"/>
              <a:t>у больного могут отмечаться снижение слуха, шум в ушах.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Острота </a:t>
            </a:r>
            <a:r>
              <a:rPr lang="ru-RU" dirty="0"/>
              <a:t>слуха оценивается для каждого уха и исследуется восприимчивость разговорной и шепотной речи. В норме распознавание шепотной речи возможно с расстояния 6 м, разговорную 15-20 м.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Для </a:t>
            </a:r>
            <a:r>
              <a:rPr lang="ru-RU" dirty="0"/>
              <a:t>оценки функции слухового анализатора применяются камертоны с различной частотой колебаний.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Также </a:t>
            </a:r>
            <a:r>
              <a:rPr lang="ru-RU" dirty="0"/>
              <a:t>используется тональная аудиометрия.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Снижение </a:t>
            </a:r>
            <a:r>
              <a:rPr lang="ru-RU" dirty="0"/>
              <a:t>слуха (</a:t>
            </a:r>
            <a:r>
              <a:rPr lang="ru-RU" dirty="0" err="1"/>
              <a:t>гипоакузия</a:t>
            </a:r>
            <a:r>
              <a:rPr lang="ru-RU" dirty="0"/>
              <a:t>) или отсутствие (</a:t>
            </a:r>
            <a:r>
              <a:rPr lang="ru-RU" dirty="0" err="1"/>
              <a:t>анакузия</a:t>
            </a:r>
            <a:r>
              <a:rPr lang="ru-RU" dirty="0"/>
              <a:t>) может быть результатом нарушения звукопроведения на уровне наружного слухового </a:t>
            </a:r>
            <a:r>
              <a:rPr lang="ru-RU" dirty="0" smtClean="0"/>
              <a:t>прохода </a:t>
            </a:r>
            <a:r>
              <a:rPr lang="ru-RU" dirty="0"/>
              <a:t>(серная пробка), среднего уха или звуковоспринимающего аппарата.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При </a:t>
            </a:r>
            <a:r>
              <a:rPr lang="ru-RU" dirty="0"/>
              <a:t>выполнении пробы с камертоном оценивается костная и воздушная проводимость. Для этого колеблющийся камертон располагают около наружного слухового прохода, а затем, его ножку устанавливают на сосцевидный отросток с обеих сторон. Воздушная проводимость превышает по времени костную. Т.е., при нарушении звукопроведения воздушная проводимость укорачивается или исчезает, костная сохраняется. Звуковосприятие на сосцевидном отростке дольше чем по звукопроводящим путям (отрицательный симптом </a:t>
            </a:r>
            <a:r>
              <a:rPr lang="ru-RU" dirty="0" err="1"/>
              <a:t>Рине</a:t>
            </a:r>
            <a:r>
              <a:rPr lang="ru-RU" dirty="0"/>
              <a:t>). В норме при расположении ножки камертона на середине темени звучание камертона воспринимается одинаково в обоих ушах (проба Вебера). При поражении звуковоспринимающего отдела звук более отчетливо и более продолжительно воспринимается на здоровой стороне (</a:t>
            </a:r>
            <a:r>
              <a:rPr lang="ru-RU" dirty="0" err="1"/>
              <a:t>латерализация</a:t>
            </a:r>
            <a:r>
              <a:rPr lang="ru-RU" dirty="0"/>
              <a:t> звука). При нарушенной звукопроводящей части происходит увеличение продолжительности костной проводимости – </a:t>
            </a:r>
            <a:r>
              <a:rPr lang="ru-RU" dirty="0" err="1"/>
              <a:t>латерализация</a:t>
            </a:r>
            <a:r>
              <a:rPr lang="ru-RU" dirty="0"/>
              <a:t> в больную сторону.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92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univer.com/Medical/Anatom/Img/preddverno_ulitkovii_ner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8" y="245907"/>
            <a:ext cx="11195538" cy="62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7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univer.com/Medical/Anatom/Img/preddverno_ulitkovii_nerv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00" y="244629"/>
            <a:ext cx="8274748" cy="640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87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univer.com/Medical/Anatom/Img/preddverno_ulitkovii_nerv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19" y="219888"/>
            <a:ext cx="5542698" cy="64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9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156" y="1332570"/>
            <a:ext cx="10192215" cy="4038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Ядро лицевого нерва находится в сетчатом веществе покрышки моста мозга на границе с продолговатым мозгом. Центральные отростки огибают ядро отводящего нерва, образуя внутреннее колено, и выходят из ствола мозга между мостом и продолговатым мозгом. Проникают во внутренний слуховой проход пирамидки височной кости и следуют по каналу лицевого нерва (фаллопиев канал), который огибает барабанную полость. Этот изгиб нерва является  наружным коленом. </a:t>
            </a:r>
          </a:p>
          <a:p>
            <a:pPr algn="just"/>
            <a:r>
              <a:rPr lang="ru-RU" dirty="0"/>
              <a:t>После прохождения канала нерв выходит через шилососцевидное отверстие и после прохождения околоушной слюнной железы разделяется на концевые ветви. При прохождении канала нерв отдает ветвь к мышце стремечка, которая является антагонистом мышцы, натягивающей барабанную перепонку. Аксоны центральных двигательных нейронов для верхней мимической мускулатуры образуют </a:t>
            </a:r>
            <a:r>
              <a:rPr lang="ru-RU" dirty="0" err="1"/>
              <a:t>синаптические</a:t>
            </a:r>
            <a:r>
              <a:rPr lang="ru-RU" dirty="0"/>
              <a:t> контакты для своей стороны и противоположной. Иннервация нижней мимической мускулатуры обеспечивается только нейронами противоположной стороны.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1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10628"/>
            <a:ext cx="9872871" cy="4038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Чувствительная часть лицевого нерва представлена вкусовыми волокнами, имеются и вегетативные волокна. Аналогом спинномозгового ганглия является узел коленца лицевого нерва, находящийся в лицевом канале на уровне изгиба (наружное колено). Дендриты проходят в составе нижнечелюстного нерва и контактируют с вкусовыми рецепторами в передних двух третях языка. Аксоны идут в составе ствола лицевого нерва и заканчиваются </a:t>
            </a:r>
            <a:r>
              <a:rPr lang="ru-RU" dirty="0" err="1"/>
              <a:t>синаптическим</a:t>
            </a:r>
            <a:r>
              <a:rPr lang="ru-RU" dirty="0"/>
              <a:t> контактом с клетками ядра языкоглоточного нерва (</a:t>
            </a:r>
            <a:r>
              <a:rPr lang="ru-RU" dirty="0" err="1"/>
              <a:t>nucl</a:t>
            </a:r>
            <a:r>
              <a:rPr lang="ru-RU" dirty="0"/>
              <a:t>. </a:t>
            </a:r>
            <a:r>
              <a:rPr lang="ru-RU" dirty="0" err="1"/>
              <a:t>tractus</a:t>
            </a:r>
            <a:r>
              <a:rPr lang="ru-RU" dirty="0"/>
              <a:t> </a:t>
            </a:r>
            <a:r>
              <a:rPr lang="ru-RU" dirty="0" err="1"/>
              <a:t>solitarii</a:t>
            </a:r>
            <a:r>
              <a:rPr lang="ru-RU" dirty="0"/>
              <a:t>) в стволе мозга. В составе этого нерва проходят </a:t>
            </a:r>
            <a:r>
              <a:rPr lang="ru-RU" dirty="0" err="1"/>
              <a:t>эффекторные</a:t>
            </a:r>
            <a:r>
              <a:rPr lang="ru-RU" dirty="0"/>
              <a:t> (секреторные) волокна к подчелюстной и подъязычной слюнной железам. Они берут начало от </a:t>
            </a:r>
            <a:r>
              <a:rPr lang="ru-RU" dirty="0" err="1"/>
              <a:t>nucl</a:t>
            </a:r>
            <a:r>
              <a:rPr lang="ru-RU" dirty="0"/>
              <a:t>. </a:t>
            </a:r>
            <a:r>
              <a:rPr lang="ru-RU" dirty="0" err="1"/>
              <a:t>salivatorius</a:t>
            </a:r>
            <a:r>
              <a:rPr lang="ru-RU" dirty="0"/>
              <a:t> </a:t>
            </a:r>
            <a:r>
              <a:rPr lang="ru-RU" dirty="0" err="1"/>
              <a:t>superior</a:t>
            </a:r>
            <a:r>
              <a:rPr lang="ru-RU" dirty="0"/>
              <a:t>. В последующем волокна этой ветви переходят в барабанную струну к подчелюстной слюнной железе. </a:t>
            </a:r>
          </a:p>
          <a:p>
            <a:pPr algn="just"/>
            <a:r>
              <a:rPr lang="ru-RU" dirty="0"/>
              <a:t>Также в составе большого каменистого нерва, отходящего от лицевого на уровне коленца, проходят парасимпатические секреторные волокна к слезной железе.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5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99839"/>
            <a:ext cx="9872871" cy="40386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Поражение лицевого нерва проявляется нарушением иннервации мимической мускулатуры. Исследование функции оценивается при осмотре. </a:t>
            </a:r>
          </a:p>
          <a:p>
            <a:r>
              <a:rPr lang="ru-RU" dirty="0"/>
              <a:t>Выявляется асимметрия глазных щелей, носогубных и лобных складок, симметричность уголков рта. </a:t>
            </a:r>
            <a:endParaRPr lang="en-US" dirty="0" smtClean="0"/>
          </a:p>
          <a:p>
            <a:r>
              <a:rPr lang="ru-RU" dirty="0" smtClean="0"/>
              <a:t>Оценивается </a:t>
            </a:r>
            <a:r>
              <a:rPr lang="ru-RU" dirty="0"/>
              <a:t>функция иннервируемых мимических мышц. </a:t>
            </a:r>
            <a:endParaRPr lang="en-US" dirty="0" smtClean="0"/>
          </a:p>
          <a:p>
            <a:r>
              <a:rPr lang="ru-RU" dirty="0" smtClean="0"/>
              <a:t>Больного </a:t>
            </a:r>
            <a:r>
              <a:rPr lang="ru-RU" dirty="0"/>
              <a:t>просят наморщить лоб, сомкнуть брови, зажмурить глаза, показать зубы, надуть щеки. При выполнении этих движений обращают внимание на их симметричность. </a:t>
            </a:r>
            <a:endParaRPr lang="en-US" dirty="0" smtClean="0"/>
          </a:p>
          <a:p>
            <a:r>
              <a:rPr lang="ru-RU" dirty="0" smtClean="0"/>
              <a:t>Легкий </a:t>
            </a:r>
            <a:r>
              <a:rPr lang="ru-RU" dirty="0"/>
              <a:t>парез круговой  мышцы глаза проявляется симптомом ресниц – при зажмуривании глаз ресницы остаются видными. </a:t>
            </a:r>
            <a:endParaRPr lang="en-US" dirty="0" smtClean="0"/>
          </a:p>
          <a:p>
            <a:r>
              <a:rPr lang="ru-RU" dirty="0" smtClean="0"/>
              <a:t>Глубокий </a:t>
            </a:r>
            <a:r>
              <a:rPr lang="ru-RU" dirty="0"/>
              <a:t>парез круговой мышцы глаза проявляется неполным смыканием верхнего и нижнего век и известен как </a:t>
            </a:r>
            <a:r>
              <a:rPr lang="ru-RU" dirty="0" err="1"/>
              <a:t>лагофтальм</a:t>
            </a:r>
            <a:r>
              <a:rPr lang="ru-RU" dirty="0"/>
              <a:t> (заячий глаз). </a:t>
            </a:r>
            <a:endParaRPr lang="en-US" dirty="0" smtClean="0"/>
          </a:p>
          <a:p>
            <a:r>
              <a:rPr lang="ru-RU" dirty="0" smtClean="0"/>
              <a:t>При попытке зажмуривания глаза глазное яблоко отклоняется кверху – </a:t>
            </a:r>
            <a:r>
              <a:rPr lang="ru-RU" dirty="0"/>
              <a:t>феномен Белла. </a:t>
            </a:r>
            <a:endParaRPr lang="en-US" dirty="0" smtClean="0"/>
          </a:p>
          <a:p>
            <a:r>
              <a:rPr lang="ru-RU" dirty="0" smtClean="0"/>
              <a:t>Выключение </a:t>
            </a:r>
            <a:r>
              <a:rPr lang="ru-RU" dirty="0"/>
              <a:t>большого каменистого нерва при высоком повреждении лицевого нерва проявляется неполным смыканием глазной щели, сопровождается сухостью глаза и усилением восприятия звуков низких тонов (</a:t>
            </a:r>
            <a:r>
              <a:rPr lang="ru-RU" dirty="0" err="1"/>
              <a:t>гиперакузией</a:t>
            </a:r>
            <a:r>
              <a:rPr lang="ru-RU" dirty="0"/>
              <a:t>). Это связано с повреждением волокон, идущих к мышце стремечка. Также это сопровождается нарушением вкуса на передних двух третях языка. При поражении круговой мышцы рта больной не может удерживать воздух во рту на стороне поражения. </a:t>
            </a:r>
          </a:p>
        </p:txBody>
      </p:sp>
    </p:spTree>
    <p:extLst>
      <p:ext uri="{BB962C8B-B14F-4D97-AF65-F5344CB8AC3E}">
        <p14:creationId xmlns:p14="http://schemas.microsoft.com/office/powerpoint/2010/main" val="24726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722" y="429322"/>
            <a:ext cx="11563815" cy="4038600"/>
          </a:xfrm>
        </p:spPr>
        <p:txBody>
          <a:bodyPr>
            <a:noAutofit/>
          </a:bodyPr>
          <a:lstStyle/>
          <a:p>
            <a:pPr algn="just"/>
            <a:r>
              <a:rPr lang="ru-RU" sz="2000" u="sng" dirty="0"/>
              <a:t>Особенности топографии центральных двигательных нейронов</a:t>
            </a:r>
            <a:r>
              <a:rPr lang="ru-RU" sz="2000" dirty="0"/>
              <a:t>, расположение ядра и аксонов в стволе мозга объясняют особенности возникающих симптомов в зависимости от места повреждения волокон. </a:t>
            </a:r>
            <a:endParaRPr lang="ru-RU" sz="2000" dirty="0" smtClean="0"/>
          </a:p>
          <a:p>
            <a:pPr algn="just"/>
            <a:r>
              <a:rPr lang="ru-RU" sz="2000" dirty="0" smtClean="0"/>
              <a:t>Также </a:t>
            </a:r>
            <a:r>
              <a:rPr lang="ru-RU" sz="2000" dirty="0"/>
              <a:t>имеют значение особенности совместного прохождения ветвей в пределах канала лицевого нерва в пирамидке височной кости. </a:t>
            </a:r>
            <a:endParaRPr lang="ru-RU" sz="2000" dirty="0" smtClean="0"/>
          </a:p>
          <a:p>
            <a:pPr algn="just"/>
            <a:r>
              <a:rPr lang="ru-RU" sz="2000" dirty="0" smtClean="0"/>
              <a:t>Парез </a:t>
            </a:r>
            <a:r>
              <a:rPr lang="ru-RU" sz="2000" dirty="0"/>
              <a:t>лицевого нерва по периферическому типу в сочетании со спастическим гемипарезом на противоположной стороне (альтернирующий синдром </a:t>
            </a:r>
            <a:r>
              <a:rPr lang="ru-RU" sz="2000" dirty="0" err="1"/>
              <a:t>Мийяра-Гюблера</a:t>
            </a:r>
            <a:r>
              <a:rPr lang="ru-RU" sz="2000" dirty="0"/>
              <a:t>) возникает вследствие поражения пирамидных волокон, расположенных в непосредственной близости к ядру лицевого нерва. </a:t>
            </a:r>
            <a:endParaRPr lang="ru-RU" sz="2000" dirty="0" smtClean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/>
              <a:t>вовлечении внутреннего колена лицевого нерва и ядра отводящего нерва развивается периферический парез мимической мускулатуры и наружной прямой мышцы глаза. У больного отмечается сходящееся косоглазие, спастическая гемиплегия на противоположной стороне (синдром </a:t>
            </a:r>
            <a:r>
              <a:rPr lang="ru-RU" sz="2000" dirty="0" err="1"/>
              <a:t>Фовиля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Совместное расположение лицевого нерва на выходе из ствола мозга с преддверно-улитковым, отводящим, тройничным нервами определяет возникновение симптомов поражения указанных нервов при развитии патологического процесса в этой области (невринома VIII пары черепных нервов). </a:t>
            </a:r>
            <a:r>
              <a:rPr lang="ru-RU" sz="2000" dirty="0" smtClean="0"/>
              <a:t> </a:t>
            </a:r>
            <a:r>
              <a:rPr lang="ru-RU" sz="2000" dirty="0"/>
              <a:t>Достаточно часто наблюдается компрессионно-ишемическая невропатия лицевого нерва во внутреннем слуховом проходе.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15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44" y="1020335"/>
            <a:ext cx="10788805" cy="471139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/>
              <a:t>Клинические проявления отличаются в зависимости от уровня </a:t>
            </a:r>
            <a:r>
              <a:rPr lang="ru-RU" sz="2000" b="1" i="1" dirty="0" smtClean="0"/>
              <a:t>компрессии</a:t>
            </a:r>
            <a:r>
              <a:rPr lang="ru-RU" sz="2000" b="1" i="1" dirty="0"/>
              <a:t>:</a:t>
            </a:r>
            <a:endParaRPr lang="ru-RU" sz="2000" b="1" i="1" dirty="0" smtClean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/>
              <a:t>сдавлении лицевого нерва до отхождения большого каменистого нерва у больного отмечается нарушение иннервации мимической мускулатуры, сухость </a:t>
            </a:r>
            <a:r>
              <a:rPr lang="ru-RU" sz="2000" dirty="0" err="1"/>
              <a:t>конъюктивы</a:t>
            </a:r>
            <a:r>
              <a:rPr lang="ru-RU" sz="2000" dirty="0"/>
              <a:t> и роговицы, </a:t>
            </a:r>
            <a:r>
              <a:rPr lang="ru-RU" sz="2000" dirty="0" err="1"/>
              <a:t>гиперакузией</a:t>
            </a:r>
            <a:r>
              <a:rPr lang="ru-RU" sz="2000" dirty="0"/>
              <a:t> и нарушением вкуса на передних двух третях языка. </a:t>
            </a:r>
            <a:endParaRPr lang="ru-RU" sz="2000" dirty="0" smtClean="0"/>
          </a:p>
          <a:p>
            <a:pPr algn="just"/>
            <a:r>
              <a:rPr lang="ru-RU" sz="2000" dirty="0" smtClean="0"/>
              <a:t>Поражение </a:t>
            </a:r>
            <a:r>
              <a:rPr lang="ru-RU" sz="2000" dirty="0"/>
              <a:t>до отхождения n. </a:t>
            </a:r>
            <a:r>
              <a:rPr lang="ru-RU" sz="2000" dirty="0" err="1"/>
              <a:t>stapedius</a:t>
            </a:r>
            <a:r>
              <a:rPr lang="ru-RU" sz="2000" dirty="0"/>
              <a:t> сопровождается слезотечением, </a:t>
            </a:r>
            <a:r>
              <a:rPr lang="ru-RU" sz="2000" dirty="0" err="1"/>
              <a:t>гиперакузией</a:t>
            </a:r>
            <a:r>
              <a:rPr lang="ru-RU" sz="2000" dirty="0"/>
              <a:t> и нарушением вкуса. </a:t>
            </a:r>
            <a:endParaRPr lang="ru-RU" sz="2000" dirty="0" smtClean="0"/>
          </a:p>
          <a:p>
            <a:pPr algn="just"/>
            <a:r>
              <a:rPr lang="ru-RU" sz="2000" dirty="0" smtClean="0"/>
              <a:t>Патологические </a:t>
            </a:r>
            <a:r>
              <a:rPr lang="ru-RU" sz="2000" dirty="0"/>
              <a:t>изменения выше отхождения барабанной струны проявляются периферическим парезом мимической мускулатуры, слезотечением, нарушением вкуса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При </a:t>
            </a:r>
            <a:r>
              <a:rPr lang="ru-RU" sz="2000" dirty="0"/>
              <a:t>сдавлении нерва на уровне выхода из шилососцевидного отверстия выявляются только нарушение иннервации мимической мускулатуры.</a:t>
            </a:r>
          </a:p>
        </p:txBody>
      </p:sp>
    </p:spTree>
    <p:extLst>
      <p:ext uri="{BB962C8B-B14F-4D97-AF65-F5344CB8AC3E}">
        <p14:creationId xmlns:p14="http://schemas.microsoft.com/office/powerpoint/2010/main" val="16747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univer.com/Medical/Anatom/Img/licevoi_ner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74" y="224379"/>
            <a:ext cx="6156015" cy="63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univer.com/Medical/Anatom/Img/licevoi_nerv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4" y="256478"/>
            <a:ext cx="11736340" cy="63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44</TotalTime>
  <Words>1561</Words>
  <Application>Microsoft Office PowerPoint</Application>
  <PresentationFormat>Широкоэкранный</PresentationFormat>
  <Paragraphs>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Corbel</vt:lpstr>
      <vt:lpstr>Wingdings</vt:lpstr>
      <vt:lpstr>Базис</vt:lpstr>
      <vt:lpstr>Презентация PowerPoint</vt:lpstr>
      <vt:lpstr>VII пара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VIII пара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17</cp:revision>
  <dcterms:created xsi:type="dcterms:W3CDTF">2022-08-02T04:52:25Z</dcterms:created>
  <dcterms:modified xsi:type="dcterms:W3CDTF">2022-08-02T05:45:54Z</dcterms:modified>
</cp:coreProperties>
</file>